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5" r:id="rId2"/>
    <p:sldId id="266" r:id="rId3"/>
    <p:sldId id="272" r:id="rId4"/>
    <p:sldId id="273" r:id="rId5"/>
    <p:sldId id="290" r:id="rId6"/>
    <p:sldId id="291" r:id="rId7"/>
    <p:sldId id="292" r:id="rId8"/>
    <p:sldId id="275" r:id="rId9"/>
    <p:sldId id="274" r:id="rId10"/>
    <p:sldId id="276" r:id="rId11"/>
    <p:sldId id="277" r:id="rId12"/>
    <p:sldId id="263" r:id="rId13"/>
    <p:sldId id="264" r:id="rId14"/>
    <p:sldId id="260" r:id="rId15"/>
    <p:sldId id="261" r:id="rId16"/>
    <p:sldId id="262" r:id="rId17"/>
    <p:sldId id="278" r:id="rId18"/>
    <p:sldId id="280" r:id="rId19"/>
    <p:sldId id="281" r:id="rId20"/>
    <p:sldId id="282" r:id="rId21"/>
    <p:sldId id="283" r:id="rId22"/>
    <p:sldId id="267" r:id="rId23"/>
    <p:sldId id="284" r:id="rId24"/>
    <p:sldId id="268" r:id="rId25"/>
    <p:sldId id="285" r:id="rId26"/>
    <p:sldId id="269" r:id="rId27"/>
    <p:sldId id="286" r:id="rId28"/>
    <p:sldId id="270" r:id="rId29"/>
    <p:sldId id="287" r:id="rId30"/>
    <p:sldId id="271" r:id="rId31"/>
    <p:sldId id="288" r:id="rId32"/>
    <p:sldId id="293" r:id="rId33"/>
    <p:sldId id="289" r:id="rId34"/>
  </p:sldIdLst>
  <p:sldSz cx="9906000" cy="6858000" type="A4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schreibung" id="{B7620F35-4C54-4822-9FB6-1892E6C2C927}">
          <p14:sldIdLst>
            <p14:sldId id="265"/>
            <p14:sldId id="266"/>
            <p14:sldId id="272"/>
          </p14:sldIdLst>
        </p14:section>
        <p14:section name="Marker für die Beispiele" id="{AB0207F6-401B-4F73-BBBD-FE6635901E21}">
          <p14:sldIdLst>
            <p14:sldId id="273"/>
            <p14:sldId id="290"/>
            <p14:sldId id="291"/>
            <p14:sldId id="292"/>
          </p14:sldIdLst>
        </p14:section>
        <p14:section name="Mentale Rotation" id="{8C78C61E-D796-43FA-B5FB-449E624CF5B0}">
          <p14:sldIdLst>
            <p14:sldId id="275"/>
            <p14:sldId id="274"/>
            <p14:sldId id="276"/>
            <p14:sldId id="277"/>
            <p14:sldId id="263"/>
            <p14:sldId id="264"/>
            <p14:sldId id="260"/>
            <p14:sldId id="261"/>
            <p14:sldId id="262"/>
          </p14:sldIdLst>
        </p14:section>
        <p14:section name="räumliche Beziehungen" id="{C457169D-A18E-4D1A-A5CD-D8E9B4FB9E31}">
          <p14:sldIdLst>
            <p14:sldId id="278"/>
            <p14:sldId id="280"/>
            <p14:sldId id="281"/>
            <p14:sldId id="282"/>
            <p14:sldId id="283"/>
            <p14:sldId id="267"/>
            <p14:sldId id="284"/>
            <p14:sldId id="268"/>
            <p14:sldId id="285"/>
            <p14:sldId id="269"/>
            <p14:sldId id="286"/>
            <p14:sldId id="270"/>
            <p14:sldId id="287"/>
            <p14:sldId id="271"/>
          </p14:sldIdLst>
        </p14:section>
        <p14:section name="räumliche Orientierung" id="{95DCCE02-5C7B-4618-9130-88FB1D7D2C39}">
          <p14:sldIdLst>
            <p14:sldId id="288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8979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103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7300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940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488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067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3318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472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172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570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426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1DFB-87EF-4B2F-BCCD-B0EBE43DFAC8}" type="datetimeFigureOut">
              <a:rPr lang="de-AT" smtClean="0"/>
              <a:t>26.04.2020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D1CEC-2828-472C-905B-CCF008815C7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885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1.png"/><Relationship Id="rId4" Type="http://schemas.openxmlformats.org/officeDocument/2006/relationships/image" Target="../media/image23.jp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jpg"/><Relationship Id="rId7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jpg"/><Relationship Id="rId7" Type="http://schemas.openxmlformats.org/officeDocument/2006/relationships/image" Target="../media/image1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8.jpg"/><Relationship Id="rId7" Type="http://schemas.openxmlformats.org/officeDocument/2006/relationships/image" Target="../media/image1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7.png"/><Relationship Id="rId7" Type="http://schemas.openxmlformats.org/officeDocument/2006/relationships/image" Target="../media/image3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53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12" Type="http://schemas.openxmlformats.org/officeDocument/2006/relationships/image" Target="../media/image52.jpg"/><Relationship Id="rId2" Type="http://schemas.openxmlformats.org/officeDocument/2006/relationships/image" Target="../media/image42.jpg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jpg"/><Relationship Id="rId5" Type="http://schemas.openxmlformats.org/officeDocument/2006/relationships/image" Target="../media/image45.jpg"/><Relationship Id="rId15" Type="http://schemas.openxmlformats.org/officeDocument/2006/relationships/image" Target="../media/image55.jpg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Relationship Id="rId14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1.png"/><Relationship Id="rId4" Type="http://schemas.openxmlformats.org/officeDocument/2006/relationships/image" Target="../media/image43.jp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8.jpg"/><Relationship Id="rId7" Type="http://schemas.openxmlformats.org/officeDocument/2006/relationships/image" Target="../media/image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3.jpg"/><Relationship Id="rId7" Type="http://schemas.openxmlformats.org/officeDocument/2006/relationships/image" Target="../media/image1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8.jpg"/><Relationship Id="rId7" Type="http://schemas.openxmlformats.org/officeDocument/2006/relationships/image" Target="../media/image1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17.png"/><Relationship Id="rId7" Type="http://schemas.openxmlformats.org/officeDocument/2006/relationships/image" Target="../media/image6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6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16F43-4978-40DA-876C-135EABBB4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2675" y="1709531"/>
            <a:ext cx="5200650" cy="859528"/>
          </a:xfrm>
        </p:spPr>
        <p:txBody>
          <a:bodyPr>
            <a:normAutofit fontScale="90000"/>
          </a:bodyPr>
          <a:lstStyle/>
          <a:p>
            <a:r>
              <a:rPr lang="en-GB" sz="6700" dirty="0"/>
              <a:t>AR-</a:t>
            </a:r>
            <a:r>
              <a:rPr lang="en-GB" sz="6700" dirty="0" err="1"/>
              <a:t>Geometrie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E18CC4-3C2F-4EEE-9B97-EAAAC398A7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Eine </a:t>
            </a:r>
            <a:r>
              <a:rPr lang="en-GB" sz="3200" dirty="0" err="1"/>
              <a:t>Webapplication</a:t>
            </a:r>
            <a:r>
              <a:rPr lang="en-GB" sz="3200" dirty="0"/>
              <a:t> </a:t>
            </a:r>
            <a:r>
              <a:rPr lang="en-GB" sz="3200" dirty="0" err="1"/>
              <a:t>zur</a:t>
            </a:r>
            <a:r>
              <a:rPr lang="en-GB" sz="3200" dirty="0"/>
              <a:t> </a:t>
            </a:r>
            <a:r>
              <a:rPr lang="en-GB" sz="3200" dirty="0" err="1"/>
              <a:t>Unterstützung</a:t>
            </a:r>
            <a:r>
              <a:rPr lang="en-GB" sz="3200" dirty="0"/>
              <a:t> des </a:t>
            </a:r>
            <a:r>
              <a:rPr lang="en-GB" sz="3200" dirty="0" err="1"/>
              <a:t>darstellenden</a:t>
            </a:r>
            <a:r>
              <a:rPr lang="en-GB" sz="3200" dirty="0"/>
              <a:t> </a:t>
            </a:r>
            <a:r>
              <a:rPr lang="en-GB" sz="3200" dirty="0" err="1"/>
              <a:t>Geometrieunterrichts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0963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 descr="Angabe">
            <a:extLst>
              <a:ext uri="{FF2B5EF4-FFF2-40B4-BE49-F238E27FC236}">
                <a16:creationId xmlns:a16="http://schemas.microsoft.com/office/drawing/2014/main" id="{590D8DB7-2A0B-457C-B8BD-868CD33FB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20994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fik 37" descr="5d-falsche">
            <a:extLst>
              <a:ext uri="{FF2B5EF4-FFF2-40B4-BE49-F238E27FC236}">
                <a16:creationId xmlns:a16="http://schemas.microsoft.com/office/drawing/2014/main" id="{48F1AC7B-18D0-476C-B0BA-2C20A6B56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8188" y="321375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Grafik 38" descr="5c">
            <a:extLst>
              <a:ext uri="{FF2B5EF4-FFF2-40B4-BE49-F238E27FC236}">
                <a16:creationId xmlns:a16="http://schemas.microsoft.com/office/drawing/2014/main" id="{33B04270-9114-4250-ABED-075E315DF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7211" y="3166297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fik 39" descr="5a">
            <a:extLst>
              <a:ext uri="{FF2B5EF4-FFF2-40B4-BE49-F238E27FC236}">
                <a16:creationId xmlns:a16="http://schemas.microsoft.com/office/drawing/2014/main" id="{FE5D2975-B1E1-4728-90F3-01BFBB1F5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0751" y="3166297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Grafik 33" descr="4a">
            <a:extLst>
              <a:ext uri="{FF2B5EF4-FFF2-40B4-BE49-F238E27FC236}">
                <a16:creationId xmlns:a16="http://schemas.microsoft.com/office/drawing/2014/main" id="{62843C66-C652-4668-9951-5297168E7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8188" y="112104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Grafik 34" descr="4d-falsche">
            <a:extLst>
              <a:ext uri="{FF2B5EF4-FFF2-40B4-BE49-F238E27FC236}">
                <a16:creationId xmlns:a16="http://schemas.microsoft.com/office/drawing/2014/main" id="{CA4DD69B-94B7-436F-A7F3-12C702625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7211" y="112104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Grafik 35" descr="4c">
            <a:extLst>
              <a:ext uri="{FF2B5EF4-FFF2-40B4-BE49-F238E27FC236}">
                <a16:creationId xmlns:a16="http://schemas.microsoft.com/office/drawing/2014/main" id="{0235BCCF-843D-472A-BF67-EC5EE9C7CD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576" y="113739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81913A-01B5-49F6-BD29-74FB409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2128423" cy="315910"/>
          </a:xfrm>
        </p:spPr>
        <p:txBody>
          <a:bodyPr>
            <a:normAutofit fontScale="90000"/>
          </a:bodyPr>
          <a:lstStyle/>
          <a:p>
            <a:r>
              <a:rPr lang="en-GB" sz="2000" dirty="0" err="1"/>
              <a:t>Mentale</a:t>
            </a:r>
            <a:r>
              <a:rPr lang="en-GB" sz="2000" dirty="0"/>
              <a:t> Rotation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499B0-B336-4062-BE2A-984A67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586" y="196817"/>
            <a:ext cx="4156005" cy="65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1500" dirty="0"/>
              <a:t>Gegeben sind 4 scheinbar gleiche Würfelschlangen. Analysiere die Angabe und finde mögliche Fehler.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305EB7B-8C4B-48FC-BE95-9EE7F01573ED}"/>
              </a:ext>
            </a:extLst>
          </p:cNvPr>
          <p:cNvSpPr txBox="1">
            <a:spLocks/>
          </p:cNvSpPr>
          <p:nvPr/>
        </p:nvSpPr>
        <p:spPr>
          <a:xfrm>
            <a:off x="305250" y="1092574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4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233E3A7-017C-463C-9268-8D9B3D96BB04}"/>
              </a:ext>
            </a:extLst>
          </p:cNvPr>
          <p:cNvSpPr/>
          <p:nvPr/>
        </p:nvSpPr>
        <p:spPr>
          <a:xfrm>
            <a:off x="3661637" y="232194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842FD22-1DDE-4640-88E3-7BDA12BA71DD}"/>
              </a:ext>
            </a:extLst>
          </p:cNvPr>
          <p:cNvSpPr/>
          <p:nvPr/>
        </p:nvSpPr>
        <p:spPr>
          <a:xfrm>
            <a:off x="5805176" y="229826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45F28AB-C083-4DAF-9A31-3CFFF7CD1FD4}"/>
              </a:ext>
            </a:extLst>
          </p:cNvPr>
          <p:cNvSpPr/>
          <p:nvPr/>
        </p:nvSpPr>
        <p:spPr>
          <a:xfrm>
            <a:off x="7948716" y="232194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84C5D5CC-6231-446D-A5DC-C8E4EF6B468A}"/>
              </a:ext>
            </a:extLst>
          </p:cNvPr>
          <p:cNvSpPr txBox="1">
            <a:spLocks/>
          </p:cNvSpPr>
          <p:nvPr/>
        </p:nvSpPr>
        <p:spPr>
          <a:xfrm>
            <a:off x="285235" y="3166297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5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B3BA0D4-291A-4318-A069-5D9C1F66CCEE}"/>
              </a:ext>
            </a:extLst>
          </p:cNvPr>
          <p:cNvSpPr/>
          <p:nvPr/>
        </p:nvSpPr>
        <p:spPr>
          <a:xfrm>
            <a:off x="1446766" y="440088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F707A78-06A1-495C-AEDD-CE2F770D7A5F}"/>
              </a:ext>
            </a:extLst>
          </p:cNvPr>
          <p:cNvSpPr/>
          <p:nvPr/>
        </p:nvSpPr>
        <p:spPr>
          <a:xfrm>
            <a:off x="3616153" y="440088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AEF74EC-F769-4888-B08B-3E51142ABDE0}"/>
              </a:ext>
            </a:extLst>
          </p:cNvPr>
          <p:cNvSpPr/>
          <p:nvPr/>
        </p:nvSpPr>
        <p:spPr>
          <a:xfrm>
            <a:off x="5779329" y="440088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121814E-CD97-4EC2-9B6D-6752B6281F4B}"/>
              </a:ext>
            </a:extLst>
          </p:cNvPr>
          <p:cNvSpPr/>
          <p:nvPr/>
        </p:nvSpPr>
        <p:spPr>
          <a:xfrm>
            <a:off x="7948716" y="440088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Grafik 32" descr="Angabe">
            <a:extLst>
              <a:ext uri="{FF2B5EF4-FFF2-40B4-BE49-F238E27FC236}">
                <a16:creationId xmlns:a16="http://schemas.microsoft.com/office/drawing/2014/main" id="{BAC3991D-A083-4A5B-8037-6B8BEF663C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112104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267D0E56-AEC5-4A2A-81FE-A4F23555DC77}"/>
              </a:ext>
            </a:extLst>
          </p:cNvPr>
          <p:cNvSpPr/>
          <p:nvPr/>
        </p:nvSpPr>
        <p:spPr>
          <a:xfrm>
            <a:off x="1533214" y="2327165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5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6D7674-3957-413B-80CA-19CBB361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Mentale</a:t>
            </a:r>
            <a:r>
              <a:rPr lang="en-GB" dirty="0"/>
              <a:t> Rotation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C75FE01-5D4E-4B22-AA8B-09EF14D9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Materialien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Webapplication</a:t>
            </a:r>
            <a:endParaRPr lang="en-GB" dirty="0"/>
          </a:p>
          <a:p>
            <a:r>
              <a:rPr lang="en-GB" sz="1800" dirty="0"/>
              <a:t>Am </a:t>
            </a:r>
            <a:r>
              <a:rPr lang="en-GB" sz="1800" dirty="0" err="1"/>
              <a:t>Besten</a:t>
            </a:r>
            <a:r>
              <a:rPr lang="en-GB" sz="1800" dirty="0"/>
              <a:t> </a:t>
            </a:r>
            <a:r>
              <a:rPr lang="en-GB" sz="1800" dirty="0" err="1"/>
              <a:t>funktioniert</a:t>
            </a:r>
            <a:r>
              <a:rPr lang="en-GB" sz="1800" dirty="0"/>
              <a:t> es </a:t>
            </a:r>
            <a:r>
              <a:rPr lang="en-GB" sz="1800" dirty="0" err="1"/>
              <a:t>wenn</a:t>
            </a:r>
            <a:r>
              <a:rPr lang="en-GB" sz="1800" dirty="0"/>
              <a:t> </a:t>
            </a:r>
            <a:r>
              <a:rPr lang="en-GB" sz="1800" dirty="0" err="1"/>
              <a:t>jede</a:t>
            </a:r>
            <a:r>
              <a:rPr lang="en-GB" sz="1800" dirty="0"/>
              <a:t> </a:t>
            </a:r>
            <a:r>
              <a:rPr lang="en-GB" sz="1800" dirty="0" err="1"/>
              <a:t>Würfelschlange</a:t>
            </a:r>
            <a:r>
              <a:rPr lang="en-GB" sz="1800" dirty="0"/>
              <a:t> </a:t>
            </a:r>
            <a:r>
              <a:rPr lang="en-GB" sz="1800" dirty="0" err="1"/>
              <a:t>samt</a:t>
            </a:r>
            <a:r>
              <a:rPr lang="en-GB" sz="1800" dirty="0"/>
              <a:t> Marker </a:t>
            </a:r>
            <a:r>
              <a:rPr lang="en-GB" sz="1800" dirty="0" err="1"/>
              <a:t>einzeln</a:t>
            </a:r>
            <a:r>
              <a:rPr lang="en-GB" sz="1800" dirty="0"/>
              <a:t> </a:t>
            </a:r>
            <a:r>
              <a:rPr lang="en-GB" sz="1800" dirty="0" err="1"/>
              <a:t>ausgeschnitten</a:t>
            </a:r>
            <a:r>
              <a:rPr lang="en-GB" sz="1800" dirty="0"/>
              <a:t> und </a:t>
            </a:r>
            <a:r>
              <a:rPr lang="en-GB" sz="1800" dirty="0" err="1"/>
              <a:t>aufgelegt</a:t>
            </a:r>
            <a:r>
              <a:rPr lang="en-GB" sz="1800" dirty="0"/>
              <a:t> </a:t>
            </a:r>
            <a:r>
              <a:rPr lang="en-GB" sz="1800" dirty="0" err="1"/>
              <a:t>wird</a:t>
            </a:r>
            <a:r>
              <a:rPr lang="en-GB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Angabe">
            <a:extLst>
              <a:ext uri="{FF2B5EF4-FFF2-40B4-BE49-F238E27FC236}">
                <a16:creationId xmlns:a16="http://schemas.microsoft.com/office/drawing/2014/main" id="{1377D6A8-8451-442B-87C9-8DAD38B2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195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1E9B80-0ABD-48D7-995D-1C49CB3E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Grafik 5" descr="falsche - 1d&#10;">
            <a:extLst>
              <a:ext uri="{FF2B5EF4-FFF2-40B4-BE49-F238E27FC236}">
                <a16:creationId xmlns:a16="http://schemas.microsoft.com/office/drawing/2014/main" id="{5A83AEEC-44C1-43CC-B2BB-EC12AE68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1B5DC-2C12-4081-BDB6-340CCF151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8" name="Grafik 7" descr="1c">
            <a:extLst>
              <a:ext uri="{FF2B5EF4-FFF2-40B4-BE49-F238E27FC236}">
                <a16:creationId xmlns:a16="http://schemas.microsoft.com/office/drawing/2014/main" id="{9576C3A1-E59F-4365-BE7A-6A48F5087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95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B950DD-3066-4DC9-A8B5-A91972D1C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Grafik 9" descr="1a">
            <a:extLst>
              <a:ext uri="{FF2B5EF4-FFF2-40B4-BE49-F238E27FC236}">
                <a16:creationId xmlns:a16="http://schemas.microsoft.com/office/drawing/2014/main" id="{B73FD6AA-5537-47BF-98FA-3C7083324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000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3B9D423-32F6-4153-AD5A-129DABDFD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</p:spTree>
    <p:extLst>
      <p:ext uri="{BB962C8B-B14F-4D97-AF65-F5344CB8AC3E}">
        <p14:creationId xmlns:p14="http://schemas.microsoft.com/office/powerpoint/2010/main" val="380723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22" name="Grafik 21" descr="Angabe">
            <a:extLst>
              <a:ext uri="{FF2B5EF4-FFF2-40B4-BE49-F238E27FC236}">
                <a16:creationId xmlns:a16="http://schemas.microsoft.com/office/drawing/2014/main" id="{993D3BF9-5325-48B2-90A9-866A8067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fik 22" descr="2b">
            <a:extLst>
              <a:ext uri="{FF2B5EF4-FFF2-40B4-BE49-F238E27FC236}">
                <a16:creationId xmlns:a16="http://schemas.microsoft.com/office/drawing/2014/main" id="{A16BD2BF-0FD2-44B7-9AF3-1406F8CB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 descr="2d-falsch">
            <a:extLst>
              <a:ext uri="{FF2B5EF4-FFF2-40B4-BE49-F238E27FC236}">
                <a16:creationId xmlns:a16="http://schemas.microsoft.com/office/drawing/2014/main" id="{50E32D43-32D6-4BEA-AF23-799A6C4C4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 descr="2c">
            <a:extLst>
              <a:ext uri="{FF2B5EF4-FFF2-40B4-BE49-F238E27FC236}">
                <a16:creationId xmlns:a16="http://schemas.microsoft.com/office/drawing/2014/main" id="{6A37E64F-A01B-42C1-A37D-0D224EF37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152E20-BAB3-4F8F-BB23-EA0D5FF70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5839BC-6979-42F8-BCCE-76CBE8C40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5639020-3F05-4302-8D43-336C4A655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A2AE1A8-9D86-40C1-8EDF-EB9444A4A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073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29" name="Grafik 28" descr="Angabe">
            <a:extLst>
              <a:ext uri="{FF2B5EF4-FFF2-40B4-BE49-F238E27FC236}">
                <a16:creationId xmlns:a16="http://schemas.microsoft.com/office/drawing/2014/main" id="{5E78DD59-A885-4E46-AF3E-13804360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 descr="3a">
            <a:extLst>
              <a:ext uri="{FF2B5EF4-FFF2-40B4-BE49-F238E27FC236}">
                <a16:creationId xmlns:a16="http://schemas.microsoft.com/office/drawing/2014/main" id="{DCD39C50-C3D4-47EA-9930-EE161239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 descr="3b">
            <a:extLst>
              <a:ext uri="{FF2B5EF4-FFF2-40B4-BE49-F238E27FC236}">
                <a16:creationId xmlns:a16="http://schemas.microsoft.com/office/drawing/2014/main" id="{A980F583-7E55-4A1C-8F9F-5DEA4C10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383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 descr="3d-falsche">
            <a:extLst>
              <a:ext uri="{FF2B5EF4-FFF2-40B4-BE49-F238E27FC236}">
                <a16:creationId xmlns:a16="http://schemas.microsoft.com/office/drawing/2014/main" id="{126FAEC5-7E3C-4A07-82B0-F3C807112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EE163FC-C617-4F0D-B83F-7B9351AB3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D3B95CE-CBB2-4992-BD8D-C22DC469E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24736C7-282E-434B-BD62-5BE1E2DC2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BE5E6B3-48C6-4FF3-BAB3-45F47A077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383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21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19" name="Grafik 18" descr="Angabe">
            <a:extLst>
              <a:ext uri="{FF2B5EF4-FFF2-40B4-BE49-F238E27FC236}">
                <a16:creationId xmlns:a16="http://schemas.microsoft.com/office/drawing/2014/main" id="{FAB8ACCB-F034-4BDB-8984-19CBDA10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 descr="4a">
            <a:extLst>
              <a:ext uri="{FF2B5EF4-FFF2-40B4-BE49-F238E27FC236}">
                <a16:creationId xmlns:a16="http://schemas.microsoft.com/office/drawing/2014/main" id="{D14E975A-0170-414F-9F97-303DFC0B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Grafik 20" descr="4d-falsche">
            <a:extLst>
              <a:ext uri="{FF2B5EF4-FFF2-40B4-BE49-F238E27FC236}">
                <a16:creationId xmlns:a16="http://schemas.microsoft.com/office/drawing/2014/main" id="{741CDAF2-CAB9-4687-B508-F75C62BB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 descr="4c">
            <a:extLst>
              <a:ext uri="{FF2B5EF4-FFF2-40B4-BE49-F238E27FC236}">
                <a16:creationId xmlns:a16="http://schemas.microsoft.com/office/drawing/2014/main" id="{B91F0C44-AFA6-41BF-A009-CE4AB692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12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42459-090D-4551-8148-7635F1C43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A05868-17C8-4096-8C5E-17135C3F1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239CEBE-135D-46AD-9CCB-E3829DB9D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0735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5B4BBC-2524-4811-970E-77B311884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12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465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4132D9FE-6B35-47B2-851D-795629CC6874}"/>
              </a:ext>
            </a:extLst>
          </p:cNvPr>
          <p:cNvSpPr txBox="1"/>
          <p:nvPr/>
        </p:nvSpPr>
        <p:spPr>
          <a:xfrm>
            <a:off x="123880" y="14830"/>
            <a:ext cx="19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Würfelschlangen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41712F-F299-4675-BD32-DCBB7FC268E7}"/>
              </a:ext>
            </a:extLst>
          </p:cNvPr>
          <p:cNvSpPr/>
          <p:nvPr/>
        </p:nvSpPr>
        <p:spPr>
          <a:xfrm>
            <a:off x="2073000" y="142362"/>
            <a:ext cx="75968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/>
              <a:t>Gegeben sind 4 scheinbar gleiche Würfelschlangen. Analysiere die Angabe und finde mögliche Fehler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F2C5D0A-0AA4-46D4-871E-891923826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C338EB-BB1B-4BF5-A9A6-E2377A49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CADCED6-569E-45E2-ADB8-B0014A704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8145"/>
            <a:ext cx="1440000" cy="1440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235997-1FB6-42C8-8F4F-2127698C6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08145"/>
            <a:ext cx="1440000" cy="1440000"/>
          </a:xfrm>
          <a:prstGeom prst="rect">
            <a:avLst/>
          </a:prstGeom>
        </p:spPr>
      </p:pic>
      <p:pic>
        <p:nvPicPr>
          <p:cNvPr id="26" name="Grafik 25" descr="Angabe">
            <a:extLst>
              <a:ext uri="{FF2B5EF4-FFF2-40B4-BE49-F238E27FC236}">
                <a16:creationId xmlns:a16="http://schemas.microsoft.com/office/drawing/2014/main" id="{3D731876-8364-403C-AE78-DB74E5D39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 descr="5d-falsche">
            <a:extLst>
              <a:ext uri="{FF2B5EF4-FFF2-40B4-BE49-F238E27FC236}">
                <a16:creationId xmlns:a16="http://schemas.microsoft.com/office/drawing/2014/main" id="{57CA5634-D930-4649-8FA9-B882B7592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2837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 descr="5c">
            <a:extLst>
              <a:ext uri="{FF2B5EF4-FFF2-40B4-BE49-F238E27FC236}">
                <a16:creationId xmlns:a16="http://schemas.microsoft.com/office/drawing/2014/main" id="{C4E3D951-CC69-4738-A828-2AB063360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 descr="5a">
            <a:extLst>
              <a:ext uri="{FF2B5EF4-FFF2-40B4-BE49-F238E27FC236}">
                <a16:creationId xmlns:a16="http://schemas.microsoft.com/office/drawing/2014/main" id="{63ACBEB7-5CC9-4A9C-9D13-9C70F404C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E84E786-FC5C-4BF8-8D41-5157788AA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4DE5A5-ACC3-4916-8314-CEBA69CD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6A3401D-DEA6-4687-9D28-83C19CBB2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4578F85-00AB-40F1-B840-29CD3ED2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571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B0EC2D4-776B-48C5-8141-E29492D8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Beziehungen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0C6901-905B-41E6-888A-0CF8A3BD6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Pen and Paper Material</a:t>
            </a:r>
          </a:p>
        </p:txBody>
      </p:sp>
    </p:spTree>
    <p:extLst>
      <p:ext uri="{BB962C8B-B14F-4D97-AF65-F5344CB8AC3E}">
        <p14:creationId xmlns:p14="http://schemas.microsoft.com/office/powerpoint/2010/main" val="359416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1a - Lösung">
            <a:extLst>
              <a:ext uri="{FF2B5EF4-FFF2-40B4-BE49-F238E27FC236}">
                <a16:creationId xmlns:a16="http://schemas.microsoft.com/office/drawing/2014/main" id="{AAE3B041-A6BC-4F15-9FD3-F10D8FB8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063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1b">
            <a:extLst>
              <a:ext uri="{FF2B5EF4-FFF2-40B4-BE49-F238E27FC236}">
                <a16:creationId xmlns:a16="http://schemas.microsoft.com/office/drawing/2014/main" id="{F552B9AE-EE70-4EDE-827B-148537B8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1c">
            <a:extLst>
              <a:ext uri="{FF2B5EF4-FFF2-40B4-BE49-F238E27FC236}">
                <a16:creationId xmlns:a16="http://schemas.microsoft.com/office/drawing/2014/main" id="{2FF4EF52-3D3A-4A1E-8694-6F768AD1D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1d">
            <a:extLst>
              <a:ext uri="{FF2B5EF4-FFF2-40B4-BE49-F238E27FC236}">
                <a16:creationId xmlns:a16="http://schemas.microsoft.com/office/drawing/2014/main" id="{E7ADA7F5-17D3-4DFA-A091-7470BD6F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 descr="Angabe 1">
            <a:extLst>
              <a:ext uri="{FF2B5EF4-FFF2-40B4-BE49-F238E27FC236}">
                <a16:creationId xmlns:a16="http://schemas.microsoft.com/office/drawing/2014/main" id="{1E844A56-24B7-4F88-ABDC-39AC786DC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81913A-01B5-49F6-BD29-74FB409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2504211" cy="212855"/>
          </a:xfrm>
        </p:spPr>
        <p:txBody>
          <a:bodyPr>
            <a:normAutofit fontScale="90000"/>
          </a:bodyPr>
          <a:lstStyle/>
          <a:p>
            <a:r>
              <a:rPr lang="en-GB" sz="2000" dirty="0" err="1"/>
              <a:t>Räumliche</a:t>
            </a:r>
            <a:r>
              <a:rPr lang="en-GB" sz="2000" dirty="0"/>
              <a:t> </a:t>
            </a:r>
            <a:r>
              <a:rPr lang="en-GB" sz="2000" dirty="0" err="1"/>
              <a:t>Beziehungen</a:t>
            </a:r>
            <a:endParaRPr lang="en-GB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499B0-B336-4062-BE2A-984A67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586" y="196817"/>
            <a:ext cx="4156005" cy="65253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/>
              <a:t>Finde jenes Objekt, das zusammen mit dem </a:t>
            </a:r>
            <a:r>
              <a:rPr lang="de-DE" dirty="0" err="1"/>
              <a:t>Angabeobjekt</a:t>
            </a:r>
            <a:r>
              <a:rPr lang="de-DE" dirty="0"/>
              <a:t> einen vollen Würfel ergibt.</a:t>
            </a:r>
            <a:endParaRPr lang="en-GB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305EB7B-8C4B-48FC-BE95-9EE7F01573ED}"/>
              </a:ext>
            </a:extLst>
          </p:cNvPr>
          <p:cNvSpPr txBox="1">
            <a:spLocks/>
          </p:cNvSpPr>
          <p:nvPr/>
        </p:nvSpPr>
        <p:spPr>
          <a:xfrm>
            <a:off x="274586" y="76930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1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233E3A7-017C-463C-9268-8D9B3D96BB04}"/>
              </a:ext>
            </a:extLst>
          </p:cNvPr>
          <p:cNvSpPr/>
          <p:nvPr/>
        </p:nvSpPr>
        <p:spPr>
          <a:xfrm>
            <a:off x="2123713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B84CADA-54D4-43F5-A3B5-85F05645D881}"/>
              </a:ext>
            </a:extLst>
          </p:cNvPr>
          <p:cNvSpPr/>
          <p:nvPr/>
        </p:nvSpPr>
        <p:spPr>
          <a:xfrm>
            <a:off x="4045650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6F6CE824-7522-43C4-B19C-CE4E9D310B75}"/>
              </a:ext>
            </a:extLst>
          </p:cNvPr>
          <p:cNvSpPr/>
          <p:nvPr/>
        </p:nvSpPr>
        <p:spPr>
          <a:xfrm>
            <a:off x="5918217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4609F35-4FAE-4CDB-96F6-7558C830EC93}"/>
              </a:ext>
            </a:extLst>
          </p:cNvPr>
          <p:cNvSpPr/>
          <p:nvPr/>
        </p:nvSpPr>
        <p:spPr>
          <a:xfrm>
            <a:off x="7864839" y="233667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Grafik 36" descr="2a">
            <a:extLst>
              <a:ext uri="{FF2B5EF4-FFF2-40B4-BE49-F238E27FC236}">
                <a16:creationId xmlns:a16="http://schemas.microsoft.com/office/drawing/2014/main" id="{F38D7148-AEE5-443F-A7BB-25C7BFA38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063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fik 37" descr="2b">
            <a:extLst>
              <a:ext uri="{FF2B5EF4-FFF2-40B4-BE49-F238E27FC236}">
                <a16:creationId xmlns:a16="http://schemas.microsoft.com/office/drawing/2014/main" id="{24166E2B-73DD-41CF-8B7D-CD6CA75D0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Grafik 38" descr="2c">
            <a:extLst>
              <a:ext uri="{FF2B5EF4-FFF2-40B4-BE49-F238E27FC236}">
                <a16:creationId xmlns:a16="http://schemas.microsoft.com/office/drawing/2014/main" id="{666C2595-E525-4EE6-8F11-41DF427191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fik 39" descr="2d-Lösung">
            <a:extLst>
              <a:ext uri="{FF2B5EF4-FFF2-40B4-BE49-F238E27FC236}">
                <a16:creationId xmlns:a16="http://schemas.microsoft.com/office/drawing/2014/main" id="{D6CCDC6C-9767-4990-A331-027AAA4387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Grafik 40" descr="Angabe 2">
            <a:extLst>
              <a:ext uri="{FF2B5EF4-FFF2-40B4-BE49-F238E27FC236}">
                <a16:creationId xmlns:a16="http://schemas.microsoft.com/office/drawing/2014/main" id="{E2B892E3-2188-4136-9E70-37CA847DD1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itel 1">
            <a:extLst>
              <a:ext uri="{FF2B5EF4-FFF2-40B4-BE49-F238E27FC236}">
                <a16:creationId xmlns:a16="http://schemas.microsoft.com/office/drawing/2014/main" id="{45992D09-D2D3-453A-9CAF-183F9456FD67}"/>
              </a:ext>
            </a:extLst>
          </p:cNvPr>
          <p:cNvSpPr txBox="1">
            <a:spLocks/>
          </p:cNvSpPr>
          <p:nvPr/>
        </p:nvSpPr>
        <p:spPr>
          <a:xfrm>
            <a:off x="274586" y="270368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2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D9E73BB-FA05-412D-A802-6CFF8CBE42A1}"/>
              </a:ext>
            </a:extLst>
          </p:cNvPr>
          <p:cNvSpPr/>
          <p:nvPr/>
        </p:nvSpPr>
        <p:spPr>
          <a:xfrm>
            <a:off x="2123713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5A74029-0B34-46E9-8F99-509296F4BDAE}"/>
              </a:ext>
            </a:extLst>
          </p:cNvPr>
          <p:cNvSpPr/>
          <p:nvPr/>
        </p:nvSpPr>
        <p:spPr>
          <a:xfrm>
            <a:off x="4045650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BDAAC7D-9756-4ACE-97C0-564720889A7D}"/>
              </a:ext>
            </a:extLst>
          </p:cNvPr>
          <p:cNvSpPr/>
          <p:nvPr/>
        </p:nvSpPr>
        <p:spPr>
          <a:xfrm>
            <a:off x="5918217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B9467C6-5E3D-4491-B416-46613AF5AD98}"/>
              </a:ext>
            </a:extLst>
          </p:cNvPr>
          <p:cNvSpPr/>
          <p:nvPr/>
        </p:nvSpPr>
        <p:spPr>
          <a:xfrm>
            <a:off x="7864839" y="427105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Grafik 46" descr="3a">
            <a:extLst>
              <a:ext uri="{FF2B5EF4-FFF2-40B4-BE49-F238E27FC236}">
                <a16:creationId xmlns:a16="http://schemas.microsoft.com/office/drawing/2014/main" id="{79B7B24A-16FD-4C18-8A26-4FE382C3A0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063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Grafik 47" descr="3b - Lösung">
            <a:extLst>
              <a:ext uri="{FF2B5EF4-FFF2-40B4-BE49-F238E27FC236}">
                <a16:creationId xmlns:a16="http://schemas.microsoft.com/office/drawing/2014/main" id="{6388263F-AFAF-4380-8384-7F8F92B467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Grafik 48" descr="3c">
            <a:extLst>
              <a:ext uri="{FF2B5EF4-FFF2-40B4-BE49-F238E27FC236}">
                <a16:creationId xmlns:a16="http://schemas.microsoft.com/office/drawing/2014/main" id="{870BA437-631E-4A86-A81B-E042030635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Grafik 49" descr="3d">
            <a:extLst>
              <a:ext uri="{FF2B5EF4-FFF2-40B4-BE49-F238E27FC236}">
                <a16:creationId xmlns:a16="http://schemas.microsoft.com/office/drawing/2014/main" id="{F9CBA7B4-D74E-4856-B576-BDEBEB39E0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Grafik 50" descr="Angabe 3">
            <a:extLst>
              <a:ext uri="{FF2B5EF4-FFF2-40B4-BE49-F238E27FC236}">
                <a16:creationId xmlns:a16="http://schemas.microsoft.com/office/drawing/2014/main" id="{8AAFF408-F100-4D18-9976-FBD3B2021C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494478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itel 1">
            <a:extLst>
              <a:ext uri="{FF2B5EF4-FFF2-40B4-BE49-F238E27FC236}">
                <a16:creationId xmlns:a16="http://schemas.microsoft.com/office/drawing/2014/main" id="{42C929D0-5836-4E2D-B9AC-68BC3C47676F}"/>
              </a:ext>
            </a:extLst>
          </p:cNvPr>
          <p:cNvSpPr txBox="1">
            <a:spLocks/>
          </p:cNvSpPr>
          <p:nvPr/>
        </p:nvSpPr>
        <p:spPr>
          <a:xfrm>
            <a:off x="274586" y="4609339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3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73C2218-5AF4-445F-B618-F0A90F53D6F1}"/>
              </a:ext>
            </a:extLst>
          </p:cNvPr>
          <p:cNvSpPr/>
          <p:nvPr/>
        </p:nvSpPr>
        <p:spPr>
          <a:xfrm>
            <a:off x="2123713" y="6179377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1AE413D-D50B-4DD2-AED7-4934E5320060}"/>
              </a:ext>
            </a:extLst>
          </p:cNvPr>
          <p:cNvSpPr/>
          <p:nvPr/>
        </p:nvSpPr>
        <p:spPr>
          <a:xfrm>
            <a:off x="4045650" y="6179377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89DF74D-CC06-4A4D-BC0F-A328A9706AF5}"/>
              </a:ext>
            </a:extLst>
          </p:cNvPr>
          <p:cNvSpPr/>
          <p:nvPr/>
        </p:nvSpPr>
        <p:spPr>
          <a:xfrm>
            <a:off x="5918217" y="6179377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5177CE3-AF3C-484D-B6C4-A822E03AC017}"/>
              </a:ext>
            </a:extLst>
          </p:cNvPr>
          <p:cNvSpPr/>
          <p:nvPr/>
        </p:nvSpPr>
        <p:spPr>
          <a:xfrm>
            <a:off x="7864839" y="6176703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64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4a">
            <a:extLst>
              <a:ext uri="{FF2B5EF4-FFF2-40B4-BE49-F238E27FC236}">
                <a16:creationId xmlns:a16="http://schemas.microsoft.com/office/drawing/2014/main" id="{AAE3B041-A6BC-4F15-9FD3-F10D8FB8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1063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4b - Lösung">
            <a:extLst>
              <a:ext uri="{FF2B5EF4-FFF2-40B4-BE49-F238E27FC236}">
                <a16:creationId xmlns:a16="http://schemas.microsoft.com/office/drawing/2014/main" id="{F552B9AE-EE70-4EDE-827B-148537B8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4c">
            <a:extLst>
              <a:ext uri="{FF2B5EF4-FFF2-40B4-BE49-F238E27FC236}">
                <a16:creationId xmlns:a16="http://schemas.microsoft.com/office/drawing/2014/main" id="{2FF4EF52-3D3A-4A1E-8694-6F768AD1D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4d">
            <a:extLst>
              <a:ext uri="{FF2B5EF4-FFF2-40B4-BE49-F238E27FC236}">
                <a16:creationId xmlns:a16="http://schemas.microsoft.com/office/drawing/2014/main" id="{E7ADA7F5-17D3-4DFA-A091-7470BD6F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Grafik 32" descr="Angabe 4">
            <a:extLst>
              <a:ext uri="{FF2B5EF4-FFF2-40B4-BE49-F238E27FC236}">
                <a16:creationId xmlns:a16="http://schemas.microsoft.com/office/drawing/2014/main" id="{1E844A56-24B7-4F88-ABDC-39AC786DC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110475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81913A-01B5-49F6-BD29-74FB409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2504211" cy="212855"/>
          </a:xfrm>
        </p:spPr>
        <p:txBody>
          <a:bodyPr>
            <a:normAutofit fontScale="90000"/>
          </a:bodyPr>
          <a:lstStyle/>
          <a:p>
            <a:r>
              <a:rPr lang="en-GB" sz="2000" dirty="0" err="1"/>
              <a:t>Räumliche</a:t>
            </a:r>
            <a:r>
              <a:rPr lang="en-GB" sz="2000" dirty="0"/>
              <a:t> </a:t>
            </a:r>
            <a:r>
              <a:rPr lang="en-GB" sz="2000" dirty="0" err="1"/>
              <a:t>Beziehungen</a:t>
            </a:r>
            <a:endParaRPr lang="en-GB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499B0-B336-4062-BE2A-984A67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586" y="196817"/>
            <a:ext cx="4156005" cy="65253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/>
              <a:t>Finde jenes Objekt, das zusammen mit dem </a:t>
            </a:r>
            <a:r>
              <a:rPr lang="de-DE" dirty="0" err="1"/>
              <a:t>Angabeobjekt</a:t>
            </a:r>
            <a:r>
              <a:rPr lang="de-DE" dirty="0"/>
              <a:t> einen vollen Würfel ergibt.</a:t>
            </a:r>
            <a:endParaRPr lang="en-GB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305EB7B-8C4B-48FC-BE95-9EE7F01573ED}"/>
              </a:ext>
            </a:extLst>
          </p:cNvPr>
          <p:cNvSpPr txBox="1">
            <a:spLocks/>
          </p:cNvSpPr>
          <p:nvPr/>
        </p:nvSpPr>
        <p:spPr>
          <a:xfrm>
            <a:off x="274586" y="76930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4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233E3A7-017C-463C-9268-8D9B3D96BB04}"/>
              </a:ext>
            </a:extLst>
          </p:cNvPr>
          <p:cNvSpPr/>
          <p:nvPr/>
        </p:nvSpPr>
        <p:spPr>
          <a:xfrm>
            <a:off x="2123713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B84CADA-54D4-43F5-A3B5-85F05645D881}"/>
              </a:ext>
            </a:extLst>
          </p:cNvPr>
          <p:cNvSpPr/>
          <p:nvPr/>
        </p:nvSpPr>
        <p:spPr>
          <a:xfrm>
            <a:off x="4045650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6F6CE824-7522-43C4-B19C-CE4E9D310B75}"/>
              </a:ext>
            </a:extLst>
          </p:cNvPr>
          <p:cNvSpPr/>
          <p:nvPr/>
        </p:nvSpPr>
        <p:spPr>
          <a:xfrm>
            <a:off x="5918217" y="233934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4609F35-4FAE-4CDB-96F6-7558C830EC93}"/>
              </a:ext>
            </a:extLst>
          </p:cNvPr>
          <p:cNvSpPr/>
          <p:nvPr/>
        </p:nvSpPr>
        <p:spPr>
          <a:xfrm>
            <a:off x="7864839" y="233667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Grafik 36" descr="5a - Lösung">
            <a:extLst>
              <a:ext uri="{FF2B5EF4-FFF2-40B4-BE49-F238E27FC236}">
                <a16:creationId xmlns:a16="http://schemas.microsoft.com/office/drawing/2014/main" id="{F38D7148-AEE5-443F-A7BB-25C7BFA387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0252" y="3019598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Grafik 37" descr="5b">
            <a:extLst>
              <a:ext uri="{FF2B5EF4-FFF2-40B4-BE49-F238E27FC236}">
                <a16:creationId xmlns:a16="http://schemas.microsoft.com/office/drawing/2014/main" id="{24166E2B-73DD-41CF-8B7D-CD6CA75D0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000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Grafik 38" descr="5c">
            <a:extLst>
              <a:ext uri="{FF2B5EF4-FFF2-40B4-BE49-F238E27FC236}">
                <a16:creationId xmlns:a16="http://schemas.microsoft.com/office/drawing/2014/main" id="{666C2595-E525-4EE6-8F11-41DF427191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035" y="3019598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fik 39" descr="5d">
            <a:extLst>
              <a:ext uri="{FF2B5EF4-FFF2-40B4-BE49-F238E27FC236}">
                <a16:creationId xmlns:a16="http://schemas.microsoft.com/office/drawing/2014/main" id="{D6CCDC6C-9767-4990-A331-027AAA4387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6874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Grafik 40" descr="Angabe 5">
            <a:extLst>
              <a:ext uri="{FF2B5EF4-FFF2-40B4-BE49-F238E27FC236}">
                <a16:creationId xmlns:a16="http://schemas.microsoft.com/office/drawing/2014/main" id="{E2B892E3-2188-4136-9E70-37CA847DD1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26" y="303913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itel 1">
            <a:extLst>
              <a:ext uri="{FF2B5EF4-FFF2-40B4-BE49-F238E27FC236}">
                <a16:creationId xmlns:a16="http://schemas.microsoft.com/office/drawing/2014/main" id="{45992D09-D2D3-453A-9CAF-183F9456FD67}"/>
              </a:ext>
            </a:extLst>
          </p:cNvPr>
          <p:cNvSpPr txBox="1">
            <a:spLocks/>
          </p:cNvSpPr>
          <p:nvPr/>
        </p:nvSpPr>
        <p:spPr>
          <a:xfrm>
            <a:off x="274586" y="270368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5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D9E73BB-FA05-412D-A802-6CFF8CBE42A1}"/>
              </a:ext>
            </a:extLst>
          </p:cNvPr>
          <p:cNvSpPr/>
          <p:nvPr/>
        </p:nvSpPr>
        <p:spPr>
          <a:xfrm>
            <a:off x="2123713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5A74029-0B34-46E9-8F99-509296F4BDAE}"/>
              </a:ext>
            </a:extLst>
          </p:cNvPr>
          <p:cNvSpPr/>
          <p:nvPr/>
        </p:nvSpPr>
        <p:spPr>
          <a:xfrm>
            <a:off x="4045650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BDAAC7D-9756-4ACE-97C0-564720889A7D}"/>
              </a:ext>
            </a:extLst>
          </p:cNvPr>
          <p:cNvSpPr/>
          <p:nvPr/>
        </p:nvSpPr>
        <p:spPr>
          <a:xfrm>
            <a:off x="5918217" y="427372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DB9467C6-5E3D-4491-B416-46613AF5AD98}"/>
              </a:ext>
            </a:extLst>
          </p:cNvPr>
          <p:cNvSpPr/>
          <p:nvPr/>
        </p:nvSpPr>
        <p:spPr>
          <a:xfrm>
            <a:off x="7864839" y="427105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41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5512F0-9379-4ACA-BD04-2B5CC243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155D93-B733-40D1-9F10-D1F4F3E12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Mentale</a:t>
            </a:r>
            <a:r>
              <a:rPr lang="en-GB" dirty="0"/>
              <a:t> Rotation</a:t>
            </a:r>
          </a:p>
          <a:p>
            <a:pPr lvl="1"/>
            <a:r>
              <a:rPr lang="en-GB" dirty="0"/>
              <a:t>Es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jeweils</a:t>
            </a:r>
            <a:r>
              <a:rPr lang="en-GB" dirty="0"/>
              <a:t> 4 </a:t>
            </a:r>
            <a:r>
              <a:rPr lang="en-GB" dirty="0" err="1"/>
              <a:t>Würfelschlangen</a:t>
            </a:r>
            <a:r>
              <a:rPr lang="en-GB" dirty="0"/>
              <a:t> </a:t>
            </a:r>
            <a:r>
              <a:rPr lang="en-GB" dirty="0" err="1"/>
              <a:t>gegeben</a:t>
            </a:r>
            <a:r>
              <a:rPr lang="en-GB" dirty="0"/>
              <a:t> </a:t>
            </a:r>
            <a:r>
              <a:rPr lang="en-GB" dirty="0" err="1"/>
              <a:t>wobei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von den </a:t>
            </a:r>
            <a:r>
              <a:rPr lang="en-GB" dirty="0" err="1"/>
              <a:t>anderen</a:t>
            </a:r>
            <a:r>
              <a:rPr lang="en-GB" dirty="0"/>
              <a:t> </a:t>
            </a:r>
            <a:r>
              <a:rPr lang="en-GB" dirty="0" err="1"/>
              <a:t>unterscheidet</a:t>
            </a:r>
            <a:endParaRPr lang="en-GB" dirty="0"/>
          </a:p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Beziehungen</a:t>
            </a:r>
            <a:endParaRPr lang="en-GB" dirty="0"/>
          </a:p>
          <a:p>
            <a:pPr lvl="1"/>
            <a:r>
              <a:rPr lang="en-GB" dirty="0" err="1"/>
              <a:t>Gegeben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unvollständiger</a:t>
            </a:r>
            <a:r>
              <a:rPr lang="en-GB" dirty="0"/>
              <a:t> </a:t>
            </a:r>
            <a:r>
              <a:rPr lang="en-GB" dirty="0" err="1"/>
              <a:t>Würfel</a:t>
            </a:r>
            <a:r>
              <a:rPr lang="en-GB" dirty="0"/>
              <a:t> </a:t>
            </a:r>
            <a:r>
              <a:rPr lang="en-GB" dirty="0" err="1"/>
              <a:t>sowie</a:t>
            </a:r>
            <a:r>
              <a:rPr lang="en-GB" dirty="0"/>
              <a:t> 4 </a:t>
            </a:r>
            <a:r>
              <a:rPr lang="en-GB" dirty="0" err="1"/>
              <a:t>Objekte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davon</a:t>
            </a:r>
            <a:r>
              <a:rPr lang="en-GB" dirty="0"/>
              <a:t> </a:t>
            </a:r>
            <a:r>
              <a:rPr lang="en-GB" dirty="0" err="1"/>
              <a:t>bildet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Angabeobjekt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vollen</a:t>
            </a:r>
            <a:r>
              <a:rPr lang="en-GB" dirty="0"/>
              <a:t> </a:t>
            </a:r>
            <a:r>
              <a:rPr lang="en-GB" dirty="0" err="1"/>
              <a:t>Würfel</a:t>
            </a:r>
            <a:r>
              <a:rPr lang="en-GB" dirty="0"/>
              <a:t>.</a:t>
            </a:r>
          </a:p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Orientierung</a:t>
            </a:r>
            <a:endParaRPr lang="en-GB" dirty="0"/>
          </a:p>
          <a:p>
            <a:pPr lvl="1"/>
            <a:r>
              <a:rPr lang="en-GB" dirty="0" err="1"/>
              <a:t>Gegeben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Szene</a:t>
            </a:r>
            <a:r>
              <a:rPr lang="en-GB" dirty="0"/>
              <a:t> </a:t>
            </a:r>
            <a:r>
              <a:rPr lang="en-GB" dirty="0" err="1"/>
              <a:t>welche</a:t>
            </a:r>
            <a:r>
              <a:rPr lang="en-GB" dirty="0"/>
              <a:t> von </a:t>
            </a:r>
            <a:r>
              <a:rPr lang="en-GB" dirty="0" err="1"/>
              <a:t>unterschiedlichen</a:t>
            </a:r>
            <a:r>
              <a:rPr lang="en-GB" dirty="0"/>
              <a:t> </a:t>
            </a:r>
            <a:r>
              <a:rPr lang="en-GB" dirty="0" err="1"/>
              <a:t>Standpunkten</a:t>
            </a:r>
            <a:r>
              <a:rPr lang="en-GB" dirty="0"/>
              <a:t> </a:t>
            </a:r>
            <a:r>
              <a:rPr lang="en-GB" dirty="0" err="1"/>
              <a:t>fotografiert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. Wo </a:t>
            </a:r>
            <a:r>
              <a:rPr lang="en-GB" dirty="0" err="1"/>
              <a:t>befand</a:t>
            </a:r>
            <a:r>
              <a:rPr lang="en-GB" dirty="0"/>
              <a:t>  </a:t>
            </a:r>
            <a:r>
              <a:rPr lang="en-GB" dirty="0" err="1"/>
              <a:t>sich</a:t>
            </a:r>
            <a:r>
              <a:rPr lang="en-GB" dirty="0"/>
              <a:t> die </a:t>
            </a:r>
            <a:r>
              <a:rPr lang="en-GB" dirty="0" err="1"/>
              <a:t>Kamera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der </a:t>
            </a:r>
            <a:r>
              <a:rPr lang="en-GB" dirty="0" err="1"/>
              <a:t>Aufnahme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bestimmten</a:t>
            </a:r>
            <a:r>
              <a:rPr lang="en-GB" dirty="0"/>
              <a:t> </a:t>
            </a:r>
            <a:r>
              <a:rPr lang="en-GB" dirty="0" err="1"/>
              <a:t>Fotos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37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DD87891-F6A8-49A9-A73A-7A73C64D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Beziehungen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53BDF5-4856-4392-AF64-1A2B687A1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Materialien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Webapplication</a:t>
            </a:r>
            <a:endParaRPr lang="en-GB" dirty="0"/>
          </a:p>
          <a:p>
            <a:r>
              <a:rPr lang="en-GB" sz="1800" dirty="0"/>
              <a:t>Am </a:t>
            </a:r>
            <a:r>
              <a:rPr lang="en-GB" sz="1800" dirty="0" err="1"/>
              <a:t>besten</a:t>
            </a:r>
            <a:r>
              <a:rPr lang="en-GB" sz="1800" dirty="0"/>
              <a:t> </a:t>
            </a:r>
            <a:r>
              <a:rPr lang="en-GB" sz="1800" dirty="0" err="1"/>
              <a:t>funktioniert</a:t>
            </a:r>
            <a:r>
              <a:rPr lang="en-GB" sz="1800" dirty="0"/>
              <a:t> es </a:t>
            </a:r>
            <a:r>
              <a:rPr lang="en-GB" sz="1800" dirty="0" err="1"/>
              <a:t>wenn</a:t>
            </a:r>
            <a:r>
              <a:rPr lang="en-GB" sz="1800" dirty="0"/>
              <a:t> </a:t>
            </a:r>
            <a:r>
              <a:rPr lang="en-GB" sz="1800" dirty="0" err="1"/>
              <a:t>jedes</a:t>
            </a:r>
            <a:r>
              <a:rPr lang="en-GB" sz="1800" dirty="0"/>
              <a:t> </a:t>
            </a:r>
            <a:r>
              <a:rPr lang="en-GB" sz="1800" dirty="0" err="1"/>
              <a:t>Objekt</a:t>
            </a:r>
            <a:r>
              <a:rPr lang="en-GB" sz="1800" dirty="0"/>
              <a:t> </a:t>
            </a:r>
            <a:r>
              <a:rPr lang="en-GB" sz="1800" dirty="0" err="1"/>
              <a:t>samt</a:t>
            </a:r>
            <a:r>
              <a:rPr lang="en-GB" sz="1800" dirty="0"/>
              <a:t> Marker </a:t>
            </a:r>
            <a:r>
              <a:rPr lang="en-GB" sz="1800" dirty="0" err="1"/>
              <a:t>einzeln</a:t>
            </a:r>
            <a:r>
              <a:rPr lang="en-GB" sz="1800" dirty="0"/>
              <a:t> </a:t>
            </a:r>
            <a:r>
              <a:rPr lang="en-GB" sz="1800" dirty="0" err="1"/>
              <a:t>ausgeschnitten</a:t>
            </a:r>
            <a:r>
              <a:rPr lang="en-GB" sz="1800" dirty="0"/>
              <a:t> und </a:t>
            </a:r>
            <a:r>
              <a:rPr lang="en-GB" sz="1800" dirty="0" err="1"/>
              <a:t>aufgelegt</a:t>
            </a:r>
            <a:r>
              <a:rPr lang="en-GB" sz="1800" dirty="0"/>
              <a:t> </a:t>
            </a:r>
            <a:r>
              <a:rPr lang="en-GB" sz="1800" dirty="0" err="1"/>
              <a:t>wird</a:t>
            </a:r>
            <a:r>
              <a:rPr lang="en-GB" sz="1800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64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1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Finde jenes Objekt, das zusammen mit dem </a:t>
            </a:r>
            <a:r>
              <a:rPr lang="de-DE" dirty="0" err="1"/>
              <a:t>Angabeobjekt</a:t>
            </a:r>
            <a:r>
              <a:rPr lang="de-DE" dirty="0"/>
              <a:t> einen vollen Würfel ergibt.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112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377D6A8-8451-442B-87C9-8DAD38B2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195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1E9B80-0ABD-48D7-995D-1C49CB3E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A83AEEC-44C1-43CC-B2BB-EC12AE68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2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81B5DC-2C12-4081-BDB6-340CCF151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707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576C3A1-E59F-4365-BE7A-6A48F5087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195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B950DD-3066-4DC9-A8B5-A91972D1C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73FD6AA-5537-47BF-98FA-3C7083324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80561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3B9D423-32F6-4153-AD5A-129DABDFD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5888" y="3948306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9035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Finde jenes Objekt, das zusammen mit dem </a:t>
            </a:r>
            <a:r>
              <a:rPr lang="de-DE" dirty="0" err="1"/>
              <a:t>Angabeobjekt</a:t>
            </a:r>
            <a:r>
              <a:rPr lang="de-DE" dirty="0"/>
              <a:t> einen vollen Würfel ergibt.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892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993D3BF9-5325-48B2-90A9-866A8067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16BD2BF-0FD2-44B7-9AF3-1406F8CB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0E32D43-32D6-4BEA-AF23-799A6C4C4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2695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A37E64F-A01B-42C1-A37D-0D224EF37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46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F152E20-BAB3-4F8F-BB23-EA0D5FF70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5839BC-6979-42F8-BCCE-76CBE8C40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336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5639020-3F05-4302-8D43-336C4A655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A2AE1A8-9D86-40C1-8EDF-EB9444A4A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43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3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Finde jenes Objekt, das zusammen mit dem </a:t>
            </a:r>
            <a:r>
              <a:rPr lang="de-DE" dirty="0" err="1"/>
              <a:t>Angabeobjekt</a:t>
            </a:r>
            <a:r>
              <a:rPr lang="de-DE" dirty="0"/>
              <a:t> einen vollen Würfel ergibt.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85055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E78DD59-A885-4E46-AF3E-13804360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4357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CD39C50-C3D4-47EA-9930-EE1612391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48709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A980F583-7E55-4A1C-8F9F-5DEA4C10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383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26FAEC5-7E3C-4A07-82B0-F3C807112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383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EE163FC-C617-4F0D-B83F-7B9351AB3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46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D3B95CE-CBB2-4992-BD8D-C22DC469E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95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24736C7-282E-434B-BD62-5BE1E2DC2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48709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BE5E6B3-48C6-4FF3-BAB3-45F47A077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383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448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4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Finde jenes Objekt, das zusammen mit dem </a:t>
            </a:r>
            <a:r>
              <a:rPr lang="de-DE" dirty="0" err="1"/>
              <a:t>Angabeobjekt</a:t>
            </a:r>
            <a:r>
              <a:rPr lang="de-DE" dirty="0"/>
              <a:t> einen vollen Würfel ergibt.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775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FAB8ACCB-F034-4BDB-8984-19CBDA10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14E975A-0170-414F-9F97-303DFC0B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41CDAF2-CAB9-4687-B508-F75C62BBF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694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91F0C44-AFA6-41BF-A009-CE4AB6922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78124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42459-090D-4551-8148-7635F1C43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FA05868-17C8-4096-8C5E-17135C3F1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239CEBE-135D-46AD-9CCB-E3829DB9D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0735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5B4BBC-2524-4811-970E-77B311884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78124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3052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A3B92-F2C5-4911-BA1D-BBCCB56B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Beispiel</a:t>
            </a:r>
            <a:r>
              <a:rPr lang="en-GB" dirty="0"/>
              <a:t> 5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CCBB2B9-0120-40DB-8D8A-21FCA269EEB8}"/>
              </a:ext>
            </a:extLst>
          </p:cNvPr>
          <p:cNvSpPr/>
          <p:nvPr/>
        </p:nvSpPr>
        <p:spPr>
          <a:xfrm>
            <a:off x="4953000" y="365127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Finde jenes Objekt, das zusammen mit dem </a:t>
            </a:r>
            <a:r>
              <a:rPr lang="de-DE" dirty="0" err="1"/>
              <a:t>Angabeobjekt</a:t>
            </a:r>
            <a:r>
              <a:rPr lang="de-DE" dirty="0"/>
              <a:t> einen vollen Würfel ergibt.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F0826F-0806-4139-BC2C-E3268338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2856" y="198900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2108859-65BD-406B-8AAF-F8504678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356" y="2054750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174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05CE3-9824-4A53-9D3F-CA859EB5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Anleitung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6A2E9F-26B8-41D7-8689-D33043986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Beispiele</a:t>
            </a:r>
            <a:r>
              <a:rPr lang="en-GB" dirty="0"/>
              <a:t> der </a:t>
            </a:r>
            <a:r>
              <a:rPr lang="en-GB" dirty="0" err="1"/>
              <a:t>Mentalen</a:t>
            </a:r>
            <a:r>
              <a:rPr lang="en-GB" dirty="0"/>
              <a:t> Rotation </a:t>
            </a:r>
            <a:r>
              <a:rPr lang="en-GB" dirty="0" err="1"/>
              <a:t>sowie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Beziehung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auf 2 </a:t>
            </a:r>
            <a:r>
              <a:rPr lang="en-GB" dirty="0" err="1"/>
              <a:t>Arten</a:t>
            </a:r>
            <a:r>
              <a:rPr lang="en-GB" dirty="0"/>
              <a:t> </a:t>
            </a:r>
            <a:r>
              <a:rPr lang="en-GB" dirty="0" err="1"/>
              <a:t>verwendet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:</a:t>
            </a:r>
          </a:p>
          <a:p>
            <a:pPr marL="457200" lvl="1" indent="0">
              <a:buNone/>
            </a:pPr>
            <a:r>
              <a:rPr lang="en-GB" dirty="0"/>
              <a:t>1.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Markern</a:t>
            </a:r>
            <a:r>
              <a:rPr lang="en-GB" dirty="0"/>
              <a:t> die auf den </a:t>
            </a:r>
            <a:r>
              <a:rPr lang="en-GB" dirty="0" err="1"/>
              <a:t>nächsten</a:t>
            </a:r>
            <a:r>
              <a:rPr lang="en-GB" dirty="0"/>
              <a:t> Seiten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Verfügung</a:t>
            </a:r>
            <a:r>
              <a:rPr lang="en-GB" dirty="0"/>
              <a:t> </a:t>
            </a:r>
            <a:r>
              <a:rPr lang="en-GB" dirty="0" err="1"/>
              <a:t>stehen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2. Die 2 – 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 err="1"/>
              <a:t>Angabe</a:t>
            </a:r>
            <a:r>
              <a:rPr lang="en-GB" dirty="0"/>
              <a:t> plus Marker um </a:t>
            </a:r>
            <a:r>
              <a:rPr lang="en-GB" dirty="0" err="1"/>
              <a:t>beides</a:t>
            </a:r>
            <a:r>
              <a:rPr lang="en-GB" dirty="0"/>
              <a:t> auf </a:t>
            </a:r>
            <a:r>
              <a:rPr lang="en-GB" dirty="0" err="1"/>
              <a:t>einmal</a:t>
            </a:r>
            <a:r>
              <a:rPr lang="en-GB" dirty="0"/>
              <a:t> </a:t>
            </a:r>
            <a:r>
              <a:rPr lang="en-GB" dirty="0" err="1"/>
              <a:t>darzustellen</a:t>
            </a:r>
            <a:r>
              <a:rPr lang="en-GB" dirty="0"/>
              <a:t>.</a:t>
            </a:r>
          </a:p>
          <a:p>
            <a:r>
              <a:rPr lang="en-GB" dirty="0" err="1"/>
              <a:t>Ebenso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alle</a:t>
            </a:r>
            <a:r>
              <a:rPr lang="en-GB" dirty="0"/>
              <a:t> </a:t>
            </a:r>
            <a:r>
              <a:rPr lang="en-GB" dirty="0" err="1"/>
              <a:t>Beispiele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normale</a:t>
            </a:r>
            <a:r>
              <a:rPr lang="en-GB" dirty="0"/>
              <a:t> Pen and Paper Tests </a:t>
            </a:r>
            <a:r>
              <a:rPr lang="en-GB" dirty="0" err="1"/>
              <a:t>angegeben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779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F2C5D0A-0AA4-46D4-871E-891923826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613510"/>
            <a:ext cx="1440000" cy="144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C338EB-BB1B-4BF5-A9A6-E2377A49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613510"/>
            <a:ext cx="1440000" cy="144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CADCED6-569E-45E2-ADB8-B0014A704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94" y="3808145"/>
            <a:ext cx="1440000" cy="1440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235997-1FB6-42C8-8F4F-2127698C6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0" y="3808145"/>
            <a:ext cx="1440000" cy="1440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731876-8364-403C-AE78-DB74E5D39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8806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7CA5634-D930-4649-8FA9-B882B7592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62837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4E3D951-CC69-4738-A828-2AB063360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8806" y="613510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3ACBEB7-5CC9-4A9C-9D13-9C70F404C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3000" y="3808145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E84E786-FC5C-4BF8-8D41-5157788AA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A4DE5A5-ACC3-4916-8314-CEBA69CD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628378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6A3401D-DEA6-4687-9D28-83C19CBB2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520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4578F85-00AB-40F1-B840-29CD3ED2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826" y="3823013"/>
            <a:ext cx="1440000" cy="1440000"/>
          </a:xfrm>
          <a:prstGeom prst="rect">
            <a:avLst/>
          </a:prstGeom>
          <a:ln w="762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433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02323D2-DDA3-420D-9D43-47524F7D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Räumliche</a:t>
            </a:r>
            <a:r>
              <a:rPr lang="en-GB" dirty="0"/>
              <a:t> </a:t>
            </a:r>
            <a:r>
              <a:rPr lang="en-GB" dirty="0" err="1"/>
              <a:t>Orientierung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6C8EFF-AFC9-4A95-ACE1-63036A985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896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554A9A4-1F29-4950-8130-EAF5EC85A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2736" cy="557028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7A8709B-61D9-46AA-AC40-31CD1648C539}"/>
              </a:ext>
            </a:extLst>
          </p:cNvPr>
          <p:cNvSpPr/>
          <p:nvPr/>
        </p:nvSpPr>
        <p:spPr>
          <a:xfrm>
            <a:off x="1274368" y="5693757"/>
            <a:ext cx="735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2130C"/>
                </a:solidFill>
                <a:latin typeface="Tahoma" panose="020B0604030504040204" pitchFamily="34" charset="0"/>
              </a:rPr>
              <a:t>Vier Objekte werden aus unterschiedlichen Standpunkten fotografiert. Wo war die Kamera bei der Aufnahme eines bestimmten Fotos?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54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grün, Zeichnung enthält.&#10;&#10;Automatisch generierte Beschreibung">
            <a:extLst>
              <a:ext uri="{FF2B5EF4-FFF2-40B4-BE49-F238E27FC236}">
                <a16:creationId xmlns:a16="http://schemas.microsoft.com/office/drawing/2014/main" id="{8B69FD02-D4FF-490B-BF09-A4AB1E703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737" y="3135674"/>
            <a:ext cx="32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grün enthält.&#10;&#10;Automatisch generierte Beschreibung">
            <a:extLst>
              <a:ext uri="{FF2B5EF4-FFF2-40B4-BE49-F238E27FC236}">
                <a16:creationId xmlns:a16="http://schemas.microsoft.com/office/drawing/2014/main" id="{5D15C998-BD69-4AFA-99EB-291F86178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" y="4703592"/>
            <a:ext cx="32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7C8E458-3DCB-46C4-8978-EE36F6034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139581"/>
            <a:ext cx="32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grün, Raum enthält.&#10;&#10;Automatisch generierte Beschreibung">
            <a:extLst>
              <a:ext uri="{FF2B5EF4-FFF2-40B4-BE49-F238E27FC236}">
                <a16:creationId xmlns:a16="http://schemas.microsoft.com/office/drawing/2014/main" id="{48A4728C-5CC4-4B67-87CE-87CB178E2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737" y="1060793"/>
            <a:ext cx="32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 descr="Ein Bild, das grün, Tisch, Raum enthält.&#10;&#10;Automatisch generierte Beschreibung">
            <a:extLst>
              <a:ext uri="{FF2B5EF4-FFF2-40B4-BE49-F238E27FC236}">
                <a16:creationId xmlns:a16="http://schemas.microsoft.com/office/drawing/2014/main" id="{FB4B20F7-9F7D-4295-8100-0D9C160662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2326876"/>
            <a:ext cx="32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77B335C-2313-4E99-AD1F-2EB2DDCDE9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737" y="4964250"/>
            <a:ext cx="32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CFAAEDCF-1CE0-4040-B0F4-3D2C036C8BA5}"/>
              </a:ext>
            </a:extLst>
          </p:cNvPr>
          <p:cNvSpPr/>
          <p:nvPr/>
        </p:nvSpPr>
        <p:spPr>
          <a:xfrm>
            <a:off x="5671414" y="139581"/>
            <a:ext cx="4694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2130C"/>
                </a:solidFill>
                <a:latin typeface="Tahoma" panose="020B0604030504040204" pitchFamily="34" charset="0"/>
              </a:rPr>
              <a:t>Vier Objekte werden aus unterschiedlichen Standpunkten fotografiert. Wo war die Kamera bei der Aufnahme eines bestimmten Fotos?</a:t>
            </a:r>
            <a:endParaRPr lang="en-GB" sz="12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2407D92E-E8E9-4B06-ACEC-AC66ABFF1B3D}"/>
              </a:ext>
            </a:extLst>
          </p:cNvPr>
          <p:cNvSpPr/>
          <p:nvPr/>
        </p:nvSpPr>
        <p:spPr>
          <a:xfrm>
            <a:off x="3405105" y="160267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52B63BF-2127-4446-8888-E4C9B0ABFCD4}"/>
              </a:ext>
            </a:extLst>
          </p:cNvPr>
          <p:cNvSpPr/>
          <p:nvPr/>
        </p:nvSpPr>
        <p:spPr>
          <a:xfrm>
            <a:off x="3405105" y="2323967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CF64D2E-A369-487A-BB82-197D7F29C5B1}"/>
              </a:ext>
            </a:extLst>
          </p:cNvPr>
          <p:cNvSpPr/>
          <p:nvPr/>
        </p:nvSpPr>
        <p:spPr>
          <a:xfrm>
            <a:off x="7395667" y="3164250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6A5E949-2040-4438-B9CC-EF88BCBF46B8}"/>
              </a:ext>
            </a:extLst>
          </p:cNvPr>
          <p:cNvSpPr/>
          <p:nvPr/>
        </p:nvSpPr>
        <p:spPr>
          <a:xfrm>
            <a:off x="3488994" y="470359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2A47B58-F948-41B9-B868-8DA8827B1E2E}"/>
              </a:ext>
            </a:extLst>
          </p:cNvPr>
          <p:cNvSpPr/>
          <p:nvPr/>
        </p:nvSpPr>
        <p:spPr>
          <a:xfrm>
            <a:off x="7395667" y="1060793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9A4F9BA-6B23-4C33-974F-18220E4D80C2}"/>
              </a:ext>
            </a:extLst>
          </p:cNvPr>
          <p:cNvSpPr/>
          <p:nvPr/>
        </p:nvSpPr>
        <p:spPr>
          <a:xfrm>
            <a:off x="7395667" y="4964250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0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AE967D-E7CB-42BC-A6E8-7A75A2C4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6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0B5093-76E8-482A-BCAC-2ED531E8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661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Uhr enthält.&#10;&#10;Automatisch generierte Beschreibung">
            <a:extLst>
              <a:ext uri="{FF2B5EF4-FFF2-40B4-BE49-F238E27FC236}">
                <a16:creationId xmlns:a16="http://schemas.microsoft.com/office/drawing/2014/main" id="{FD2C08B3-B68D-4B1F-93C7-3D127631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9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F2B071-3B39-4C80-9254-5AFDB6797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4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BB62B3-17D4-4650-B316-E08E76263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33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48D3D7B1-17CE-406C-9F46-6E5199891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97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AE967D-E7CB-42BC-A6E8-7A75A2C4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96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0B5093-76E8-482A-BCAC-2ED531E8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661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D2C08B3-B68D-4B1F-93C7-3D127631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F2B071-3B39-4C80-9254-5AFDB6797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64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BB62B3-17D4-4650-B316-E08E76263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1033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8D3D7B1-17CE-406C-9F46-6E5199891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179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AE967D-E7CB-42BC-A6E8-7A75A2C4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96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0B5093-76E8-482A-BCAC-2ED531E8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6661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D2C08B3-B68D-4B1F-93C7-3D1276311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F2B071-3B39-4C80-9254-5AFDB6797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64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BB62B3-17D4-4650-B316-E08E76263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1033" y="3589862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8D3D7B1-17CE-406C-9F46-6E5199891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477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0AE967D-E7CB-42BC-A6E8-7A75A2C4F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96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F2B071-3B39-4C80-9254-5AFDB6797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64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8D3D7B1-17CE-406C-9F46-6E5199891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289" y="388138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56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25EE32-BAD1-4AC2-B8EA-5E08AD8F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Mentale</a:t>
            </a:r>
            <a:r>
              <a:rPr lang="en-GB" dirty="0"/>
              <a:t> Rotation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1B058F-3532-487E-B892-AA9AF4797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Pen and Paper Material</a:t>
            </a:r>
          </a:p>
        </p:txBody>
      </p:sp>
    </p:spTree>
    <p:extLst>
      <p:ext uri="{BB962C8B-B14F-4D97-AF65-F5344CB8AC3E}">
        <p14:creationId xmlns:p14="http://schemas.microsoft.com/office/powerpoint/2010/main" val="3714376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1913A-01B5-49F6-BD29-74FB409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8"/>
            <a:ext cx="2128423" cy="315910"/>
          </a:xfrm>
        </p:spPr>
        <p:txBody>
          <a:bodyPr>
            <a:normAutofit fontScale="90000"/>
          </a:bodyPr>
          <a:lstStyle/>
          <a:p>
            <a:r>
              <a:rPr lang="en-GB" sz="2000" dirty="0" err="1"/>
              <a:t>Mentale</a:t>
            </a:r>
            <a:r>
              <a:rPr lang="en-GB" sz="2000" dirty="0"/>
              <a:t> Rotation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0499B0-B336-4062-BE2A-984A67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586" y="196817"/>
            <a:ext cx="4156005" cy="65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1500" dirty="0"/>
              <a:t>Gegeben sind 4 scheinbar gleiche Würfelschlangen. Analysiere die Angabe und finde mögliche Fehler.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Grafik 5" descr="Angabe">
            <a:extLst>
              <a:ext uri="{FF2B5EF4-FFF2-40B4-BE49-F238E27FC236}">
                <a16:creationId xmlns:a16="http://schemas.microsoft.com/office/drawing/2014/main" id="{AAE3B041-A6BC-4F15-9FD3-F10D8FB8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5249" y="109257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falsche - 1d&#10;">
            <a:extLst>
              <a:ext uri="{FF2B5EF4-FFF2-40B4-BE49-F238E27FC236}">
                <a16:creationId xmlns:a16="http://schemas.microsoft.com/office/drawing/2014/main" id="{F552B9AE-EE70-4EDE-827B-148537B8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672" y="109257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1c">
            <a:extLst>
              <a:ext uri="{FF2B5EF4-FFF2-40B4-BE49-F238E27FC236}">
                <a16:creationId xmlns:a16="http://schemas.microsoft.com/office/drawing/2014/main" id="{2FF4EF52-3D3A-4A1E-8694-6F768AD1D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11" y="109257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1a">
            <a:extLst>
              <a:ext uri="{FF2B5EF4-FFF2-40B4-BE49-F238E27FC236}">
                <a16:creationId xmlns:a16="http://schemas.microsoft.com/office/drawing/2014/main" id="{E7ADA7F5-17D3-4DFA-A091-7470BD6F8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50" y="1092574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305EB7B-8C4B-48FC-BE95-9EE7F01573ED}"/>
              </a:ext>
            </a:extLst>
          </p:cNvPr>
          <p:cNvSpPr txBox="1">
            <a:spLocks/>
          </p:cNvSpPr>
          <p:nvPr/>
        </p:nvSpPr>
        <p:spPr>
          <a:xfrm>
            <a:off x="305250" y="1092574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67D0E56-AEC5-4A2A-81FE-A4F23555DC77}"/>
              </a:ext>
            </a:extLst>
          </p:cNvPr>
          <p:cNvSpPr/>
          <p:nvPr/>
        </p:nvSpPr>
        <p:spPr>
          <a:xfrm>
            <a:off x="1533214" y="2327165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233E3A7-017C-463C-9268-8D9B3D96BB04}"/>
              </a:ext>
            </a:extLst>
          </p:cNvPr>
          <p:cNvSpPr/>
          <p:nvPr/>
        </p:nvSpPr>
        <p:spPr>
          <a:xfrm>
            <a:off x="3661637" y="232194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842FD22-1DDE-4640-88E3-7BDA12BA71DD}"/>
              </a:ext>
            </a:extLst>
          </p:cNvPr>
          <p:cNvSpPr/>
          <p:nvPr/>
        </p:nvSpPr>
        <p:spPr>
          <a:xfrm>
            <a:off x="5805176" y="229826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45F28AB-C083-4DAF-9A31-3CFFF7CD1FD4}"/>
              </a:ext>
            </a:extLst>
          </p:cNvPr>
          <p:cNvSpPr/>
          <p:nvPr/>
        </p:nvSpPr>
        <p:spPr>
          <a:xfrm>
            <a:off x="7948716" y="2321948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 descr="Angabe">
            <a:extLst>
              <a:ext uri="{FF2B5EF4-FFF2-40B4-BE49-F238E27FC236}">
                <a16:creationId xmlns:a16="http://schemas.microsoft.com/office/drawing/2014/main" id="{7E569916-825A-4A9D-997D-5F85D9512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0443" y="3047165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 descr="2b">
            <a:extLst>
              <a:ext uri="{FF2B5EF4-FFF2-40B4-BE49-F238E27FC236}">
                <a16:creationId xmlns:a16="http://schemas.microsoft.com/office/drawing/2014/main" id="{8EAACC65-4369-4210-9B8C-53B8CE746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672" y="3022282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 descr="2d-falsch">
            <a:extLst>
              <a:ext uri="{FF2B5EF4-FFF2-40B4-BE49-F238E27FC236}">
                <a16:creationId xmlns:a16="http://schemas.microsoft.com/office/drawing/2014/main" id="{CA8371D4-9038-40BF-A95C-F934F54CB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2328" y="304815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Grafik 17" descr="2c">
            <a:extLst>
              <a:ext uri="{FF2B5EF4-FFF2-40B4-BE49-F238E27FC236}">
                <a16:creationId xmlns:a16="http://schemas.microsoft.com/office/drawing/2014/main" id="{023F3B96-E9C8-4C67-915D-8687EE4C7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5557" y="3022282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84C5D5CC-6231-446D-A5DC-C8E4EF6B468A}"/>
              </a:ext>
            </a:extLst>
          </p:cNvPr>
          <p:cNvSpPr txBox="1">
            <a:spLocks/>
          </p:cNvSpPr>
          <p:nvPr/>
        </p:nvSpPr>
        <p:spPr>
          <a:xfrm>
            <a:off x="291186" y="3051990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2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B3BA0D4-291A-4318-A069-5D9C1F66CCEE}"/>
              </a:ext>
            </a:extLst>
          </p:cNvPr>
          <p:cNvSpPr/>
          <p:nvPr/>
        </p:nvSpPr>
        <p:spPr>
          <a:xfrm>
            <a:off x="1533214" y="4310659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F707A78-06A1-495C-AEDD-CE2F770D7A5F}"/>
              </a:ext>
            </a:extLst>
          </p:cNvPr>
          <p:cNvSpPr/>
          <p:nvPr/>
        </p:nvSpPr>
        <p:spPr>
          <a:xfrm>
            <a:off x="3661637" y="430544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AEF74EC-F769-4888-B08B-3E51142ABDE0}"/>
              </a:ext>
            </a:extLst>
          </p:cNvPr>
          <p:cNvSpPr/>
          <p:nvPr/>
        </p:nvSpPr>
        <p:spPr>
          <a:xfrm>
            <a:off x="5805176" y="428175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121814E-CD97-4EC2-9B6D-6752B6281F4B}"/>
              </a:ext>
            </a:extLst>
          </p:cNvPr>
          <p:cNvSpPr/>
          <p:nvPr/>
        </p:nvSpPr>
        <p:spPr>
          <a:xfrm>
            <a:off x="7948716" y="430544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fik 23" descr="Angabe">
            <a:extLst>
              <a:ext uri="{FF2B5EF4-FFF2-40B4-BE49-F238E27FC236}">
                <a16:creationId xmlns:a16="http://schemas.microsoft.com/office/drawing/2014/main" id="{7FC931C6-C2BB-444E-97BC-91F375461D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5249" y="5055547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 descr="3a">
            <a:extLst>
              <a:ext uri="{FF2B5EF4-FFF2-40B4-BE49-F238E27FC236}">
                <a16:creationId xmlns:a16="http://schemas.microsoft.com/office/drawing/2014/main" id="{8B1117C5-6D63-4610-B77C-4C20C954D0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672" y="5055547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Grafik 25" descr="3b">
            <a:extLst>
              <a:ext uri="{FF2B5EF4-FFF2-40B4-BE49-F238E27FC236}">
                <a16:creationId xmlns:a16="http://schemas.microsoft.com/office/drawing/2014/main" id="{7E83FED8-CE1D-4A5F-BC3F-10246638E7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9507" y="5003738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 descr="3d-falsche">
            <a:extLst>
              <a:ext uri="{FF2B5EF4-FFF2-40B4-BE49-F238E27FC236}">
                <a16:creationId xmlns:a16="http://schemas.microsoft.com/office/drawing/2014/main" id="{388BACD8-778E-4DFB-A967-09AA732EE3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5342" y="5003738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id="{19946A68-DAD6-439E-9DA8-565EC0A22A7F}"/>
              </a:ext>
            </a:extLst>
          </p:cNvPr>
          <p:cNvSpPr/>
          <p:nvPr/>
        </p:nvSpPr>
        <p:spPr>
          <a:xfrm>
            <a:off x="1515510" y="6262009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B7C91FB-22E7-4458-B59D-F638D79DD3B3}"/>
              </a:ext>
            </a:extLst>
          </p:cNvPr>
          <p:cNvSpPr/>
          <p:nvPr/>
        </p:nvSpPr>
        <p:spPr>
          <a:xfrm>
            <a:off x="3643933" y="625679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6C3C73FC-E864-4B17-A998-BA74B5EF8137}"/>
              </a:ext>
            </a:extLst>
          </p:cNvPr>
          <p:cNvSpPr/>
          <p:nvPr/>
        </p:nvSpPr>
        <p:spPr>
          <a:xfrm>
            <a:off x="5787472" y="6233106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0CDFC84-8DEC-4507-925D-4C06518A86A2}"/>
              </a:ext>
            </a:extLst>
          </p:cNvPr>
          <p:cNvSpPr/>
          <p:nvPr/>
        </p:nvSpPr>
        <p:spPr>
          <a:xfrm>
            <a:off x="7931012" y="6256792"/>
            <a:ext cx="424070" cy="41081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B4B16245-D92F-4CD2-BD49-D087DF7E2EC1}"/>
              </a:ext>
            </a:extLst>
          </p:cNvPr>
          <p:cNvSpPr txBox="1">
            <a:spLocks/>
          </p:cNvSpPr>
          <p:nvPr/>
        </p:nvSpPr>
        <p:spPr>
          <a:xfrm>
            <a:off x="340658" y="5003738"/>
            <a:ext cx="1099929" cy="315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/>
              <a:t>Beispiel</a:t>
            </a:r>
            <a:r>
              <a:rPr lang="en-GB" sz="2000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896596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A4-Papier (210 x 297 mm)</PresentationFormat>
  <Paragraphs>65</Paragraphs>
  <Slides>33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Tahoma</vt:lpstr>
      <vt:lpstr>Office</vt:lpstr>
      <vt:lpstr>AR-Geometrie</vt:lpstr>
      <vt:lpstr>Beispiele</vt:lpstr>
      <vt:lpstr>Anleitung</vt:lpstr>
      <vt:lpstr>PowerPoint-Präsentation</vt:lpstr>
      <vt:lpstr>PowerPoint-Präsentation</vt:lpstr>
      <vt:lpstr>PowerPoint-Präsentation</vt:lpstr>
      <vt:lpstr>PowerPoint-Präsentation</vt:lpstr>
      <vt:lpstr>Mentale Rotation</vt:lpstr>
      <vt:lpstr>Mentale Rotation</vt:lpstr>
      <vt:lpstr>Mentale Rotation</vt:lpstr>
      <vt:lpstr>Mentale Rotation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Räumliche Beziehungen</vt:lpstr>
      <vt:lpstr>Räumliche Beziehungen</vt:lpstr>
      <vt:lpstr>Räumliche Beziehungen</vt:lpstr>
      <vt:lpstr>Räumliche Beziehungen</vt:lpstr>
      <vt:lpstr>Beispiel 1</vt:lpstr>
      <vt:lpstr>PowerPoint-Präsentation</vt:lpstr>
      <vt:lpstr>Beispiel 2</vt:lpstr>
      <vt:lpstr>PowerPoint-Präsentation</vt:lpstr>
      <vt:lpstr>Beispiel 3</vt:lpstr>
      <vt:lpstr>PowerPoint-Präsentation</vt:lpstr>
      <vt:lpstr>Beispiel 4</vt:lpstr>
      <vt:lpstr>PowerPoint-Präsentation</vt:lpstr>
      <vt:lpstr>Beispiel 5</vt:lpstr>
      <vt:lpstr>PowerPoint-Präsentation</vt:lpstr>
      <vt:lpstr>Räumliche Orientierung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AR-Geometrie</dc:title>
  <dc:creator>Andrea Schwarzbauer</dc:creator>
  <cp:lastModifiedBy>Andrea Schwarzbauer</cp:lastModifiedBy>
  <cp:revision>7</cp:revision>
  <cp:lastPrinted>2020-04-26T10:44:22Z</cp:lastPrinted>
  <dcterms:created xsi:type="dcterms:W3CDTF">2020-04-25T14:14:53Z</dcterms:created>
  <dcterms:modified xsi:type="dcterms:W3CDTF">2020-04-26T10:45:39Z</dcterms:modified>
</cp:coreProperties>
</file>